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F67E8D-7F9E-4715-A664-9CA6F5B549F5}" type="datetimeFigureOut">
              <a:rPr lang="en-US" smtClean="0"/>
              <a:t>3/3/2021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CE58BC-292A-4A18-925F-D3AD77171B6F}"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6A1878D-98C0-4439-A988-FAC2970D9830}" type="datetimeFigureOut">
              <a:rPr lang="en-US" smtClean="0"/>
              <a:t>3/3/2021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B1EDDBC-1F3E-4248-A424-5D76BFBC936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6A1878D-98C0-4439-A988-FAC2970D9830}" type="datetimeFigureOut">
              <a:rPr lang="en-US" smtClean="0"/>
              <a:t>3/3/2021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B1EDDBC-1F3E-4248-A424-5D76BFBC936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6A1878D-98C0-4439-A988-FAC2970D9830}" type="datetimeFigureOut">
              <a:rPr lang="en-US" smtClean="0"/>
              <a:t>3/3/2021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B1EDDBC-1F3E-4248-A424-5D76BFBC936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6A1878D-98C0-4439-A988-FAC2970D9830}" type="datetimeFigureOut">
              <a:rPr lang="en-US" smtClean="0"/>
              <a:t>3/3/2021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B1EDDBC-1F3E-4248-A424-5D76BFBC9366}"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6A1878D-98C0-4439-A988-FAC2970D9830}" type="datetimeFigureOut">
              <a:rPr lang="en-US" smtClean="0"/>
              <a:t>3/3/2021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B1EDDBC-1F3E-4248-A424-5D76BFBC9366}"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6A1878D-98C0-4439-A988-FAC2970D9830}" type="datetimeFigureOut">
              <a:rPr lang="en-US" smtClean="0"/>
              <a:t>3/3/2021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B1EDDBC-1F3E-4248-A424-5D76BFBC9366}"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6A1878D-98C0-4439-A988-FAC2970D9830}" type="datetimeFigureOut">
              <a:rPr lang="en-US" smtClean="0"/>
              <a:t>3/3/2021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B1EDDBC-1F3E-4248-A424-5D76BFBC936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6A1878D-98C0-4439-A988-FAC2970D9830}" type="datetimeFigureOut">
              <a:rPr lang="en-US" smtClean="0"/>
              <a:t>3/3/2021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B1EDDBC-1F3E-4248-A424-5D76BFBC9366}"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6A1878D-98C0-4439-A988-FAC2970D9830}" type="datetimeFigureOut">
              <a:rPr lang="en-US" smtClean="0"/>
              <a:t>3/3/2021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B1EDDBC-1F3E-4248-A424-5D76BFBC936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6A1878D-98C0-4439-A988-FAC2970D9830}" type="datetimeFigureOut">
              <a:rPr lang="en-US" smtClean="0"/>
              <a:t>3/3/2021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B1EDDBC-1F3E-4248-A424-5D76BFBC936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6A1878D-98C0-4439-A988-FAC2970D9830}" type="datetimeFigureOut">
              <a:rPr lang="en-US" smtClean="0"/>
              <a:t>3/3/2021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B1EDDBC-1F3E-4248-A424-5D76BFBC9366}"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6A1878D-98C0-4439-A988-FAC2970D9830}" type="datetimeFigureOut">
              <a:rPr lang="en-US" smtClean="0"/>
              <a:t>3/3/2021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B1EDDBC-1F3E-4248-A424-5D76BFBC936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rklawcorp.com/practice/large-truck-accident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yorklawcorp.com/consults/large-truck-accident/"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hyperlink" Target="https://www.yorklawcorp.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1000108"/>
            <a:ext cx="8215370" cy="1071570"/>
          </a:xfrm>
        </p:spPr>
        <p:txBody>
          <a:bodyPr>
            <a:noAutofit/>
          </a:bodyPr>
          <a:lstStyle/>
          <a:p>
            <a:pPr algn="ctr"/>
            <a:r>
              <a:rPr lang="en-IN" sz="3500" dirty="0" smtClean="0">
                <a:solidFill>
                  <a:schemeClr val="accent1"/>
                </a:solidFill>
              </a:rPr>
              <a:t>Truck Accident Lawyer Sacramento</a:t>
            </a:r>
            <a:endParaRPr lang="en-US" sz="3500" dirty="0">
              <a:solidFill>
                <a:schemeClr val="accent1"/>
              </a:solidFill>
            </a:endParaRPr>
          </a:p>
        </p:txBody>
      </p:sp>
      <p:sp>
        <p:nvSpPr>
          <p:cNvPr id="3" name="Subtitle 2"/>
          <p:cNvSpPr>
            <a:spLocks noGrp="1"/>
          </p:cNvSpPr>
          <p:nvPr>
            <p:ph type="subTitle" idx="1"/>
          </p:nvPr>
        </p:nvSpPr>
        <p:spPr>
          <a:xfrm>
            <a:off x="685800" y="2285992"/>
            <a:ext cx="7772400" cy="2500330"/>
          </a:xfrm>
        </p:spPr>
        <p:txBody>
          <a:bodyPr>
            <a:normAutofit fontScale="25000" lnSpcReduction="20000"/>
          </a:bodyPr>
          <a:lstStyle/>
          <a:p>
            <a:pPr algn="just"/>
            <a:r>
              <a:rPr lang="en-US" sz="9600" dirty="0" smtClean="0">
                <a:latin typeface="Cambria" pitchFamily="18" charset="0"/>
                <a:ea typeface="Cambria" pitchFamily="18" charset="0"/>
              </a:rPr>
              <a:t>Accidents involving large trucks are among the most serious and most deadly in the United States. Each year truck crashes kill over 5,000 people and injure almost 150,000 more on our nation’s roads and highways. Nearly 25% of auto vehicle deaths involve a large truck. Large trucks are involved in </a:t>
            </a:r>
            <a:r>
              <a:rPr lang="en-US" sz="9600" dirty="0" smtClean="0">
                <a:latin typeface="Cambria" pitchFamily="18" charset="0"/>
                <a:ea typeface="Cambria" pitchFamily="18" charset="0"/>
                <a:hlinkClick r:id="rId2"/>
              </a:rPr>
              <a:t>multiple-vehicle fatal crashes </a:t>
            </a:r>
            <a:r>
              <a:rPr lang="en-US" sz="9600" dirty="0" smtClean="0">
                <a:latin typeface="Cambria" pitchFamily="18" charset="0"/>
                <a:ea typeface="Cambria" pitchFamily="18" charset="0"/>
              </a:rPr>
              <a:t>at twice the rate of passenger vehicles.</a:t>
            </a:r>
          </a:p>
          <a:p>
            <a:r>
              <a:rPr lang="en-US" dirty="0" smtClean="0"/>
              <a:t/>
            </a:r>
            <a:br>
              <a:rPr lang="en-US" dirty="0" smtClean="0"/>
            </a:br>
            <a:endParaRPr lang="en-US" dirty="0"/>
          </a:p>
        </p:txBody>
      </p:sp>
      <p:pic>
        <p:nvPicPr>
          <p:cNvPr id="1026" name="Picture 2" descr="C:\Users\admin\Desktop\seo data\yorklawcorp.com\images\logo image.png"/>
          <p:cNvPicPr>
            <a:picLocks noChangeAspect="1" noChangeArrowheads="1"/>
          </p:cNvPicPr>
          <p:nvPr/>
        </p:nvPicPr>
        <p:blipFill>
          <a:blip r:embed="rId3"/>
          <a:srcRect/>
          <a:stretch>
            <a:fillRect/>
          </a:stretch>
        </p:blipFill>
        <p:spPr bwMode="auto">
          <a:xfrm>
            <a:off x="5915057" y="71414"/>
            <a:ext cx="3228975" cy="8763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0034" y="1214422"/>
            <a:ext cx="8643966" cy="1077218"/>
          </a:xfrm>
          <a:prstGeom prst="rect">
            <a:avLst/>
          </a:prstGeom>
          <a:noFill/>
        </p:spPr>
        <p:txBody>
          <a:bodyPr wrap="square" rtlCol="0">
            <a:spAutoFit/>
          </a:bodyPr>
          <a:lstStyle/>
          <a:p>
            <a:r>
              <a:rPr lang="en-US" sz="2800" b="1" dirty="0">
                <a:solidFill>
                  <a:schemeClr val="accent1"/>
                </a:solidFill>
                <a:latin typeface="Cambria" pitchFamily="18" charset="0"/>
                <a:ea typeface="Cambria" pitchFamily="18" charset="0"/>
              </a:rPr>
              <a:t>Types </a:t>
            </a:r>
            <a:r>
              <a:rPr lang="en-US" sz="2800" b="1" dirty="0" smtClean="0">
                <a:solidFill>
                  <a:schemeClr val="accent1"/>
                </a:solidFill>
                <a:latin typeface="Cambria" pitchFamily="18" charset="0"/>
                <a:ea typeface="Cambria" pitchFamily="18" charset="0"/>
              </a:rPr>
              <a:t>of </a:t>
            </a:r>
            <a:r>
              <a:rPr lang="en-US" sz="2800" b="1" dirty="0">
                <a:solidFill>
                  <a:schemeClr val="accent1"/>
                </a:solidFill>
                <a:latin typeface="Cambria" pitchFamily="18" charset="0"/>
                <a:ea typeface="Cambria" pitchFamily="18" charset="0"/>
              </a:rPr>
              <a:t>Truck Accidents York Law Firm Handles</a:t>
            </a:r>
          </a:p>
          <a:p>
            <a:r>
              <a:rPr lang="en-US" dirty="0"/>
              <a:t/>
            </a:r>
            <a:br>
              <a:rPr lang="en-US" dirty="0"/>
            </a:br>
            <a:endParaRPr lang="en-US" dirty="0"/>
          </a:p>
        </p:txBody>
      </p:sp>
      <p:pic>
        <p:nvPicPr>
          <p:cNvPr id="3" name="Picture 2" descr="C:\Users\admin\Desktop\seo data\yorklawcorp.com\images\logo image.png"/>
          <p:cNvPicPr>
            <a:picLocks noChangeAspect="1" noChangeArrowheads="1"/>
          </p:cNvPicPr>
          <p:nvPr/>
        </p:nvPicPr>
        <p:blipFill>
          <a:blip r:embed="rId2"/>
          <a:srcRect/>
          <a:stretch>
            <a:fillRect/>
          </a:stretch>
        </p:blipFill>
        <p:spPr bwMode="auto">
          <a:xfrm>
            <a:off x="5915057" y="52370"/>
            <a:ext cx="3228975" cy="876300"/>
          </a:xfrm>
          <a:prstGeom prst="rect">
            <a:avLst/>
          </a:prstGeom>
          <a:noFill/>
        </p:spPr>
      </p:pic>
      <p:sp>
        <p:nvSpPr>
          <p:cNvPr id="4" name="TextBox 3"/>
          <p:cNvSpPr txBox="1"/>
          <p:nvPr/>
        </p:nvSpPr>
        <p:spPr>
          <a:xfrm>
            <a:off x="1000100" y="2857497"/>
            <a:ext cx="4857784" cy="2800767"/>
          </a:xfrm>
          <a:prstGeom prst="rect">
            <a:avLst/>
          </a:prstGeom>
          <a:noFill/>
        </p:spPr>
        <p:txBody>
          <a:bodyPr wrap="square" rtlCol="0">
            <a:spAutoFit/>
          </a:bodyPr>
          <a:lstStyle/>
          <a:p>
            <a:pPr>
              <a:buFont typeface="Wingdings" pitchFamily="2" charset="2"/>
              <a:buChar char="Ø"/>
            </a:pPr>
            <a:r>
              <a:rPr lang="en-US" sz="2200" dirty="0" smtClean="0">
                <a:latin typeface="Cambria" pitchFamily="18" charset="0"/>
                <a:ea typeface="Cambria" pitchFamily="18" charset="0"/>
              </a:rPr>
              <a:t>Tractor Trailer Truck Accidents</a:t>
            </a:r>
          </a:p>
          <a:p>
            <a:pPr>
              <a:buFont typeface="Wingdings" pitchFamily="2" charset="2"/>
              <a:buChar char="Ø"/>
            </a:pPr>
            <a:r>
              <a:rPr lang="en-US" sz="2200" dirty="0" smtClean="0">
                <a:latin typeface="Cambria" pitchFamily="18" charset="0"/>
                <a:ea typeface="Cambria" pitchFamily="18" charset="0"/>
              </a:rPr>
              <a:t>18 Wheeler Accidents</a:t>
            </a:r>
          </a:p>
          <a:p>
            <a:pPr>
              <a:buFont typeface="Wingdings" pitchFamily="2" charset="2"/>
              <a:buChar char="Ø"/>
            </a:pPr>
            <a:r>
              <a:rPr lang="en-US" sz="2200" dirty="0" smtClean="0">
                <a:latin typeface="Cambria" pitchFamily="18" charset="0"/>
                <a:ea typeface="Cambria" pitchFamily="18" charset="0"/>
              </a:rPr>
              <a:t>Rollover Accidents</a:t>
            </a:r>
          </a:p>
          <a:p>
            <a:pPr>
              <a:buFont typeface="Wingdings" pitchFamily="2" charset="2"/>
              <a:buChar char="Ø"/>
            </a:pPr>
            <a:r>
              <a:rPr lang="en-US" sz="2200" dirty="0" smtClean="0">
                <a:latin typeface="Cambria" pitchFamily="18" charset="0"/>
                <a:ea typeface="Cambria" pitchFamily="18" charset="0"/>
              </a:rPr>
              <a:t>Jackknife Accidents</a:t>
            </a:r>
          </a:p>
          <a:p>
            <a:pPr>
              <a:buFont typeface="Wingdings" pitchFamily="2" charset="2"/>
              <a:buChar char="Ø"/>
            </a:pPr>
            <a:r>
              <a:rPr lang="en-US" sz="2200" dirty="0" smtClean="0">
                <a:latin typeface="Cambria" pitchFamily="18" charset="0"/>
                <a:ea typeface="Cambria" pitchFamily="18" charset="0"/>
              </a:rPr>
              <a:t>Wide turn Accident</a:t>
            </a:r>
          </a:p>
          <a:p>
            <a:pPr>
              <a:buFont typeface="Wingdings" pitchFamily="2" charset="2"/>
              <a:buChar char="Ø"/>
            </a:pPr>
            <a:r>
              <a:rPr lang="en-US" sz="2200" dirty="0" smtClean="0">
                <a:latin typeface="Cambria" pitchFamily="18" charset="0"/>
                <a:ea typeface="Cambria" pitchFamily="18" charset="0"/>
              </a:rPr>
              <a:t>Blind </a:t>
            </a:r>
            <a:r>
              <a:rPr lang="en-US" sz="2200" dirty="0">
                <a:latin typeface="Cambria" pitchFamily="18" charset="0"/>
                <a:ea typeface="Cambria" pitchFamily="18" charset="0"/>
              </a:rPr>
              <a:t>S</a:t>
            </a:r>
            <a:r>
              <a:rPr lang="en-US" sz="2200" dirty="0" smtClean="0">
                <a:latin typeface="Cambria" pitchFamily="18" charset="0"/>
                <a:ea typeface="Cambria" pitchFamily="18" charset="0"/>
              </a:rPr>
              <a:t>pot Accident</a:t>
            </a:r>
          </a:p>
          <a:p>
            <a:pPr>
              <a:buFont typeface="Wingdings" pitchFamily="2" charset="2"/>
              <a:buChar char="Ø"/>
            </a:pPr>
            <a:r>
              <a:rPr lang="en-US" sz="2200" dirty="0" smtClean="0">
                <a:latin typeface="Cambria" pitchFamily="18" charset="0"/>
                <a:ea typeface="Cambria" pitchFamily="18" charset="0"/>
              </a:rPr>
              <a:t>Brake Failure</a:t>
            </a:r>
          </a:p>
          <a:p>
            <a:pPr>
              <a:buFont typeface="Wingdings" pitchFamily="2" charset="2"/>
              <a:buChar char="Ø"/>
            </a:pPr>
            <a:r>
              <a:rPr lang="en-US" sz="2200" dirty="0" smtClean="0">
                <a:latin typeface="Cambria" pitchFamily="18" charset="0"/>
                <a:ea typeface="Cambria" pitchFamily="18" charset="0"/>
              </a:rPr>
              <a:t>Head-on Collisions</a:t>
            </a:r>
            <a:endParaRPr lang="en-IN" sz="2200" dirty="0">
              <a:latin typeface="Cambria" pitchFamily="18" charset="0"/>
              <a:ea typeface="Cambria" pitchFamily="18" charset="0"/>
            </a:endParaRPr>
          </a:p>
        </p:txBody>
      </p:sp>
      <p:sp>
        <p:nvSpPr>
          <p:cNvPr id="5" name="TextBox 4"/>
          <p:cNvSpPr txBox="1"/>
          <p:nvPr/>
        </p:nvSpPr>
        <p:spPr>
          <a:xfrm>
            <a:off x="642910" y="1928802"/>
            <a:ext cx="7715304" cy="1323439"/>
          </a:xfrm>
          <a:prstGeom prst="rect">
            <a:avLst/>
          </a:prstGeom>
          <a:noFill/>
        </p:spPr>
        <p:txBody>
          <a:bodyPr wrap="square" rtlCol="0">
            <a:spAutoFit/>
          </a:bodyPr>
          <a:lstStyle/>
          <a:p>
            <a:r>
              <a:rPr lang="en-US" sz="2200" dirty="0" smtClean="0">
                <a:latin typeface="Cambria" pitchFamily="18" charset="0"/>
                <a:ea typeface="Cambria" pitchFamily="18" charset="0"/>
              </a:rPr>
              <a:t>There </a:t>
            </a:r>
            <a:r>
              <a:rPr lang="en-US" sz="2200" dirty="0">
                <a:latin typeface="Cambria" pitchFamily="18" charset="0"/>
                <a:ea typeface="Cambria" pitchFamily="18" charset="0"/>
              </a:rPr>
              <a:t>are several different types of </a:t>
            </a:r>
            <a:r>
              <a:rPr lang="en-US" sz="2200" dirty="0" smtClean="0">
                <a:latin typeface="Cambria" pitchFamily="18" charset="0"/>
                <a:ea typeface="Cambria" pitchFamily="18" charset="0"/>
              </a:rPr>
              <a:t>Truck Accidents </a:t>
            </a:r>
            <a:r>
              <a:rPr lang="en-US" sz="2200" dirty="0">
                <a:latin typeface="Cambria" pitchFamily="18" charset="0"/>
                <a:ea typeface="Cambria" pitchFamily="18" charset="0"/>
                <a:hlinkClick r:id="rId3"/>
              </a:rPr>
              <a:t>York Law Firm handles</a:t>
            </a:r>
            <a:r>
              <a:rPr lang="en-US" sz="2200" dirty="0">
                <a:latin typeface="Cambria" pitchFamily="18" charset="0"/>
                <a:ea typeface="Cambria" pitchFamily="18" charset="0"/>
              </a:rPr>
              <a:t>, including:</a:t>
            </a:r>
          </a:p>
          <a:p>
            <a:r>
              <a:rPr lang="en-US" dirty="0"/>
              <a:t/>
            </a:r>
            <a:br>
              <a:rPr lang="en-US" dirty="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admin\Desktop\seo data\yorklawcorp.com\images\logo image.png"/>
          <p:cNvPicPr>
            <a:picLocks noChangeAspect="1" noChangeArrowheads="1"/>
          </p:cNvPicPr>
          <p:nvPr/>
        </p:nvPicPr>
        <p:blipFill>
          <a:blip r:embed="rId2"/>
          <a:srcRect/>
          <a:stretch>
            <a:fillRect/>
          </a:stretch>
        </p:blipFill>
        <p:spPr bwMode="auto">
          <a:xfrm>
            <a:off x="5915057" y="52370"/>
            <a:ext cx="3228975" cy="876300"/>
          </a:xfrm>
          <a:prstGeom prst="rect">
            <a:avLst/>
          </a:prstGeom>
          <a:noFill/>
        </p:spPr>
      </p:pic>
      <p:sp>
        <p:nvSpPr>
          <p:cNvPr id="3" name="TextBox 2"/>
          <p:cNvSpPr txBox="1"/>
          <p:nvPr/>
        </p:nvSpPr>
        <p:spPr>
          <a:xfrm>
            <a:off x="714348" y="1214422"/>
            <a:ext cx="5429288" cy="477054"/>
          </a:xfrm>
          <a:prstGeom prst="rect">
            <a:avLst/>
          </a:prstGeom>
          <a:noFill/>
        </p:spPr>
        <p:txBody>
          <a:bodyPr wrap="square" rtlCol="0">
            <a:spAutoFit/>
          </a:bodyPr>
          <a:lstStyle/>
          <a:p>
            <a:pPr>
              <a:buFont typeface="Wingdings" pitchFamily="2" charset="2"/>
              <a:buChar char="Ø"/>
            </a:pPr>
            <a:r>
              <a:rPr lang="en-US" sz="2500" b="1" dirty="0">
                <a:solidFill>
                  <a:schemeClr val="accent1"/>
                </a:solidFill>
                <a:latin typeface="Cambria" pitchFamily="18" charset="0"/>
                <a:ea typeface="Cambria" pitchFamily="18" charset="0"/>
              </a:rPr>
              <a:t>Tractor Trailer </a:t>
            </a:r>
            <a:r>
              <a:rPr lang="en-US" sz="2500" b="1" dirty="0" smtClean="0">
                <a:solidFill>
                  <a:schemeClr val="accent1"/>
                </a:solidFill>
                <a:latin typeface="Cambria" pitchFamily="18" charset="0"/>
                <a:ea typeface="Cambria" pitchFamily="18" charset="0"/>
              </a:rPr>
              <a:t>Truck Accidents:</a:t>
            </a:r>
            <a:endParaRPr lang="en-US" sz="2500" b="1" dirty="0">
              <a:solidFill>
                <a:schemeClr val="accent1"/>
              </a:solidFill>
              <a:latin typeface="Cambria" pitchFamily="18" charset="0"/>
              <a:ea typeface="Cambria" pitchFamily="18" charset="0"/>
            </a:endParaRPr>
          </a:p>
        </p:txBody>
      </p:sp>
      <p:sp>
        <p:nvSpPr>
          <p:cNvPr id="4" name="TextBox 3"/>
          <p:cNvSpPr txBox="1"/>
          <p:nvPr/>
        </p:nvSpPr>
        <p:spPr>
          <a:xfrm>
            <a:off x="1000100" y="1785926"/>
            <a:ext cx="7286676" cy="707886"/>
          </a:xfrm>
          <a:prstGeom prst="rect">
            <a:avLst/>
          </a:prstGeom>
          <a:noFill/>
        </p:spPr>
        <p:txBody>
          <a:bodyPr wrap="square" rtlCol="0">
            <a:spAutoFit/>
          </a:bodyPr>
          <a:lstStyle/>
          <a:p>
            <a:r>
              <a:rPr lang="en-US" sz="2000" dirty="0" smtClean="0">
                <a:latin typeface="Cambria" pitchFamily="18" charset="0"/>
                <a:ea typeface="Cambria" pitchFamily="18" charset="0"/>
              </a:rPr>
              <a:t>Accidents involving tractor trailer trucks (also known as semi-truck accidents).</a:t>
            </a:r>
            <a:endParaRPr lang="en-US" sz="2000" dirty="0">
              <a:latin typeface="Cambria" pitchFamily="18" charset="0"/>
              <a:ea typeface="Cambria" pitchFamily="18" charset="0"/>
            </a:endParaRPr>
          </a:p>
        </p:txBody>
      </p:sp>
      <p:sp>
        <p:nvSpPr>
          <p:cNvPr id="5" name="TextBox 4"/>
          <p:cNvSpPr txBox="1"/>
          <p:nvPr/>
        </p:nvSpPr>
        <p:spPr>
          <a:xfrm>
            <a:off x="714348" y="2714620"/>
            <a:ext cx="5214974" cy="477054"/>
          </a:xfrm>
          <a:prstGeom prst="rect">
            <a:avLst/>
          </a:prstGeom>
          <a:noFill/>
        </p:spPr>
        <p:txBody>
          <a:bodyPr wrap="square" rtlCol="0">
            <a:spAutoFit/>
          </a:bodyPr>
          <a:lstStyle/>
          <a:p>
            <a:pPr>
              <a:buFont typeface="Wingdings" pitchFamily="2" charset="2"/>
              <a:buChar char="Ø"/>
            </a:pPr>
            <a:r>
              <a:rPr lang="en-US" sz="2500" b="1" dirty="0">
                <a:solidFill>
                  <a:schemeClr val="accent1"/>
                </a:solidFill>
                <a:latin typeface="Cambria" pitchFamily="18" charset="0"/>
                <a:ea typeface="Cambria" pitchFamily="18" charset="0"/>
              </a:rPr>
              <a:t>18 Wheeler </a:t>
            </a:r>
            <a:r>
              <a:rPr lang="en-US" sz="2500" b="1" dirty="0" smtClean="0">
                <a:solidFill>
                  <a:schemeClr val="accent1"/>
                </a:solidFill>
                <a:latin typeface="Cambria" pitchFamily="18" charset="0"/>
                <a:ea typeface="Cambria" pitchFamily="18" charset="0"/>
              </a:rPr>
              <a:t>Accidents:</a:t>
            </a:r>
            <a:endParaRPr lang="en-US" sz="2500" b="1" dirty="0">
              <a:solidFill>
                <a:schemeClr val="accent1"/>
              </a:solidFill>
              <a:latin typeface="Cambria" pitchFamily="18" charset="0"/>
              <a:ea typeface="Cambria" pitchFamily="18" charset="0"/>
            </a:endParaRPr>
          </a:p>
        </p:txBody>
      </p:sp>
      <p:sp>
        <p:nvSpPr>
          <p:cNvPr id="6" name="Rectangle 5"/>
          <p:cNvSpPr/>
          <p:nvPr/>
        </p:nvSpPr>
        <p:spPr>
          <a:xfrm>
            <a:off x="1071538" y="3286124"/>
            <a:ext cx="7500990" cy="707886"/>
          </a:xfrm>
          <a:prstGeom prst="rect">
            <a:avLst/>
          </a:prstGeom>
        </p:spPr>
        <p:txBody>
          <a:bodyPr wrap="square">
            <a:spAutoFit/>
          </a:bodyPr>
          <a:lstStyle/>
          <a:p>
            <a:r>
              <a:rPr lang="en-US" sz="2000" dirty="0">
                <a:latin typeface="Cambria" pitchFamily="18" charset="0"/>
                <a:ea typeface="Cambria" pitchFamily="18" charset="0"/>
              </a:rPr>
              <a:t>These consist of a tractor and a trailer and usually have eighteen wheels.</a:t>
            </a:r>
            <a:endParaRPr lang="en-US" sz="2000" dirty="0">
              <a:latin typeface="Cambria" pitchFamily="18" charset="0"/>
              <a:ea typeface="Cambria" pitchFamily="18" charset="0"/>
            </a:endParaRPr>
          </a:p>
        </p:txBody>
      </p:sp>
      <p:sp>
        <p:nvSpPr>
          <p:cNvPr id="7" name="TextBox 6"/>
          <p:cNvSpPr txBox="1"/>
          <p:nvPr/>
        </p:nvSpPr>
        <p:spPr>
          <a:xfrm>
            <a:off x="714348" y="4214818"/>
            <a:ext cx="3714776" cy="477054"/>
          </a:xfrm>
          <a:prstGeom prst="rect">
            <a:avLst/>
          </a:prstGeom>
          <a:noFill/>
        </p:spPr>
        <p:txBody>
          <a:bodyPr wrap="square" rtlCol="0">
            <a:spAutoFit/>
          </a:bodyPr>
          <a:lstStyle/>
          <a:p>
            <a:pPr>
              <a:buFont typeface="Wingdings" pitchFamily="2" charset="2"/>
              <a:buChar char="Ø"/>
            </a:pPr>
            <a:r>
              <a:rPr lang="en-US" sz="2500" b="1" dirty="0">
                <a:solidFill>
                  <a:schemeClr val="accent1"/>
                </a:solidFill>
                <a:latin typeface="Cambria" pitchFamily="18" charset="0"/>
                <a:ea typeface="Cambria" pitchFamily="18" charset="0"/>
              </a:rPr>
              <a:t>Rollover </a:t>
            </a:r>
            <a:r>
              <a:rPr lang="en-US" sz="2500" b="1" dirty="0" smtClean="0">
                <a:solidFill>
                  <a:schemeClr val="accent1"/>
                </a:solidFill>
                <a:latin typeface="Cambria" pitchFamily="18" charset="0"/>
                <a:ea typeface="Cambria" pitchFamily="18" charset="0"/>
              </a:rPr>
              <a:t>Accidents:</a:t>
            </a:r>
            <a:endParaRPr lang="en-US" sz="2500" b="1" dirty="0">
              <a:solidFill>
                <a:schemeClr val="accent1"/>
              </a:solidFill>
              <a:latin typeface="Cambria" pitchFamily="18" charset="0"/>
              <a:ea typeface="Cambria" pitchFamily="18" charset="0"/>
            </a:endParaRPr>
          </a:p>
        </p:txBody>
      </p:sp>
      <p:sp>
        <p:nvSpPr>
          <p:cNvPr id="8" name="TextBox 7"/>
          <p:cNvSpPr txBox="1"/>
          <p:nvPr/>
        </p:nvSpPr>
        <p:spPr>
          <a:xfrm>
            <a:off x="1071538" y="4786322"/>
            <a:ext cx="7143800" cy="1015663"/>
          </a:xfrm>
          <a:prstGeom prst="rect">
            <a:avLst/>
          </a:prstGeom>
          <a:noFill/>
        </p:spPr>
        <p:txBody>
          <a:bodyPr wrap="square" rtlCol="0">
            <a:spAutoFit/>
          </a:bodyPr>
          <a:lstStyle/>
          <a:p>
            <a:r>
              <a:rPr lang="en-US" sz="2000" dirty="0" smtClean="0">
                <a:latin typeface="Cambria" pitchFamily="18" charset="0"/>
                <a:ea typeface="Cambria" pitchFamily="18" charset="0"/>
              </a:rPr>
              <a:t>Big </a:t>
            </a:r>
            <a:r>
              <a:rPr lang="en-US" sz="2000" dirty="0">
                <a:latin typeface="Cambria" pitchFamily="18" charset="0"/>
                <a:ea typeface="Cambria" pitchFamily="18" charset="0"/>
              </a:rPr>
              <a:t>trucks are more susceptible to rolling over because of their high center of gravity.  If a driver takes a curve too fast, the truck is likely to rollover.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7224" y="1214422"/>
            <a:ext cx="4429156" cy="477054"/>
          </a:xfrm>
          <a:prstGeom prst="rect">
            <a:avLst/>
          </a:prstGeom>
          <a:noFill/>
        </p:spPr>
        <p:txBody>
          <a:bodyPr wrap="square" rtlCol="0">
            <a:spAutoFit/>
          </a:bodyPr>
          <a:lstStyle/>
          <a:p>
            <a:pPr>
              <a:buFont typeface="Wingdings" pitchFamily="2" charset="2"/>
              <a:buChar char="Ø"/>
            </a:pPr>
            <a:r>
              <a:rPr lang="en-US" sz="2500" b="1" dirty="0">
                <a:solidFill>
                  <a:schemeClr val="accent1"/>
                </a:solidFill>
                <a:latin typeface="Cambria" pitchFamily="18" charset="0"/>
                <a:ea typeface="Cambria" pitchFamily="18" charset="0"/>
              </a:rPr>
              <a:t>Jackknife </a:t>
            </a:r>
            <a:r>
              <a:rPr lang="en-US" sz="2500" b="1" dirty="0" smtClean="0">
                <a:solidFill>
                  <a:schemeClr val="accent1"/>
                </a:solidFill>
                <a:latin typeface="Cambria" pitchFamily="18" charset="0"/>
                <a:ea typeface="Cambria" pitchFamily="18" charset="0"/>
              </a:rPr>
              <a:t>Accidents:</a:t>
            </a:r>
            <a:endParaRPr lang="en-US" sz="2500" b="1" dirty="0">
              <a:solidFill>
                <a:schemeClr val="accent1"/>
              </a:solidFill>
              <a:latin typeface="Cambria" pitchFamily="18" charset="0"/>
              <a:ea typeface="Cambria" pitchFamily="18" charset="0"/>
            </a:endParaRPr>
          </a:p>
        </p:txBody>
      </p:sp>
      <p:pic>
        <p:nvPicPr>
          <p:cNvPr id="3" name="Picture 2" descr="C:\Users\admin\Desktop\seo data\yorklawcorp.com\images\logo image.png"/>
          <p:cNvPicPr>
            <a:picLocks noChangeAspect="1" noChangeArrowheads="1"/>
          </p:cNvPicPr>
          <p:nvPr/>
        </p:nvPicPr>
        <p:blipFill>
          <a:blip r:embed="rId2"/>
          <a:srcRect/>
          <a:stretch>
            <a:fillRect/>
          </a:stretch>
        </p:blipFill>
        <p:spPr bwMode="auto">
          <a:xfrm>
            <a:off x="5915057" y="52370"/>
            <a:ext cx="3228975" cy="876300"/>
          </a:xfrm>
          <a:prstGeom prst="rect">
            <a:avLst/>
          </a:prstGeom>
          <a:noFill/>
        </p:spPr>
      </p:pic>
      <p:sp>
        <p:nvSpPr>
          <p:cNvPr id="4" name="TextBox 3"/>
          <p:cNvSpPr txBox="1"/>
          <p:nvPr/>
        </p:nvSpPr>
        <p:spPr>
          <a:xfrm>
            <a:off x="1214414" y="1714488"/>
            <a:ext cx="7358114" cy="1323439"/>
          </a:xfrm>
          <a:prstGeom prst="rect">
            <a:avLst/>
          </a:prstGeom>
          <a:noFill/>
        </p:spPr>
        <p:txBody>
          <a:bodyPr wrap="square" rtlCol="0">
            <a:spAutoFit/>
          </a:bodyPr>
          <a:lstStyle/>
          <a:p>
            <a:r>
              <a:rPr lang="en-US" sz="2000" dirty="0">
                <a:latin typeface="Cambria" pitchFamily="18" charset="0"/>
                <a:ea typeface="Cambria" pitchFamily="18" charset="0"/>
              </a:rPr>
              <a:t>Jackknife accidents occur when a truck with a tractor goes into a skid causing the trailer to swing out to form a 90 degree angle.  It usually occurs when the wheels lock and the front wheels and the trailer keep moving forward.</a:t>
            </a:r>
          </a:p>
        </p:txBody>
      </p:sp>
      <p:sp>
        <p:nvSpPr>
          <p:cNvPr id="5" name="TextBox 4"/>
          <p:cNvSpPr txBox="1"/>
          <p:nvPr/>
        </p:nvSpPr>
        <p:spPr>
          <a:xfrm>
            <a:off x="928662" y="3286124"/>
            <a:ext cx="3429024" cy="477054"/>
          </a:xfrm>
          <a:prstGeom prst="rect">
            <a:avLst/>
          </a:prstGeom>
          <a:noFill/>
        </p:spPr>
        <p:txBody>
          <a:bodyPr wrap="square" rtlCol="0">
            <a:spAutoFit/>
          </a:bodyPr>
          <a:lstStyle/>
          <a:p>
            <a:pPr>
              <a:buFont typeface="Wingdings" pitchFamily="2" charset="2"/>
              <a:buChar char="Ø"/>
            </a:pPr>
            <a:r>
              <a:rPr lang="en-US" sz="2500" b="1" dirty="0">
                <a:solidFill>
                  <a:schemeClr val="accent1"/>
                </a:solidFill>
                <a:latin typeface="Cambria" pitchFamily="18" charset="0"/>
                <a:ea typeface="Cambria" pitchFamily="18" charset="0"/>
              </a:rPr>
              <a:t>Wide </a:t>
            </a:r>
            <a:r>
              <a:rPr lang="en-US" sz="2500" b="1" dirty="0" smtClean="0">
                <a:solidFill>
                  <a:schemeClr val="accent1"/>
                </a:solidFill>
                <a:latin typeface="Cambria" pitchFamily="18" charset="0"/>
                <a:ea typeface="Cambria" pitchFamily="18" charset="0"/>
              </a:rPr>
              <a:t>Turn Accident:</a:t>
            </a:r>
            <a:endParaRPr lang="en-US" sz="2500" b="1" dirty="0">
              <a:solidFill>
                <a:schemeClr val="accent1"/>
              </a:solidFill>
              <a:latin typeface="Cambria" pitchFamily="18" charset="0"/>
              <a:ea typeface="Cambria" pitchFamily="18" charset="0"/>
            </a:endParaRPr>
          </a:p>
        </p:txBody>
      </p:sp>
      <p:sp>
        <p:nvSpPr>
          <p:cNvPr id="6" name="TextBox 5"/>
          <p:cNvSpPr txBox="1"/>
          <p:nvPr/>
        </p:nvSpPr>
        <p:spPr>
          <a:xfrm>
            <a:off x="1285852" y="3786190"/>
            <a:ext cx="7215238" cy="707886"/>
          </a:xfrm>
          <a:prstGeom prst="rect">
            <a:avLst/>
          </a:prstGeom>
          <a:noFill/>
        </p:spPr>
        <p:txBody>
          <a:bodyPr wrap="square" rtlCol="0">
            <a:spAutoFit/>
          </a:bodyPr>
          <a:lstStyle/>
          <a:p>
            <a:r>
              <a:rPr lang="en-US" sz="2000" dirty="0" smtClean="0">
                <a:latin typeface="Cambria" pitchFamily="18" charset="0"/>
                <a:ea typeface="Cambria" pitchFamily="18" charset="0"/>
              </a:rPr>
              <a:t>This </a:t>
            </a:r>
            <a:r>
              <a:rPr lang="en-US" sz="2000" dirty="0">
                <a:latin typeface="Cambria" pitchFamily="18" charset="0"/>
                <a:ea typeface="Cambria" pitchFamily="18" charset="0"/>
              </a:rPr>
              <a:t>accident occurs when the driver swings out too far to make a turn. This endangers the vehicles in other lanes.</a:t>
            </a:r>
          </a:p>
        </p:txBody>
      </p:sp>
      <p:sp>
        <p:nvSpPr>
          <p:cNvPr id="8" name="TextBox 7"/>
          <p:cNvSpPr txBox="1"/>
          <p:nvPr/>
        </p:nvSpPr>
        <p:spPr>
          <a:xfrm>
            <a:off x="1000100" y="4643446"/>
            <a:ext cx="3929090" cy="477054"/>
          </a:xfrm>
          <a:prstGeom prst="rect">
            <a:avLst/>
          </a:prstGeom>
          <a:noFill/>
        </p:spPr>
        <p:txBody>
          <a:bodyPr wrap="square" rtlCol="0">
            <a:spAutoFit/>
          </a:bodyPr>
          <a:lstStyle/>
          <a:p>
            <a:pPr>
              <a:buFont typeface="Wingdings" pitchFamily="2" charset="2"/>
              <a:buChar char="Ø"/>
            </a:pPr>
            <a:r>
              <a:rPr lang="en-US" sz="2500" b="1" dirty="0">
                <a:solidFill>
                  <a:schemeClr val="accent1"/>
                </a:solidFill>
                <a:latin typeface="Cambria" pitchFamily="18" charset="0"/>
                <a:ea typeface="Cambria" pitchFamily="18" charset="0"/>
              </a:rPr>
              <a:t>Blind </a:t>
            </a:r>
            <a:r>
              <a:rPr lang="en-US" sz="2500" b="1" dirty="0" smtClean="0">
                <a:solidFill>
                  <a:schemeClr val="accent1"/>
                </a:solidFill>
                <a:latin typeface="Cambria" pitchFamily="18" charset="0"/>
                <a:ea typeface="Cambria" pitchFamily="18" charset="0"/>
              </a:rPr>
              <a:t>Spot Accident:</a:t>
            </a:r>
            <a:endParaRPr lang="en-US" sz="2500" b="1" dirty="0">
              <a:solidFill>
                <a:schemeClr val="accent1"/>
              </a:solidFill>
              <a:latin typeface="Cambria" pitchFamily="18" charset="0"/>
              <a:ea typeface="Cambria" pitchFamily="18" charset="0"/>
            </a:endParaRPr>
          </a:p>
        </p:txBody>
      </p:sp>
      <p:sp>
        <p:nvSpPr>
          <p:cNvPr id="9" name="TextBox 8"/>
          <p:cNvSpPr txBox="1"/>
          <p:nvPr/>
        </p:nvSpPr>
        <p:spPr>
          <a:xfrm>
            <a:off x="1357290" y="5143512"/>
            <a:ext cx="7000924" cy="707886"/>
          </a:xfrm>
          <a:prstGeom prst="rect">
            <a:avLst/>
          </a:prstGeom>
          <a:noFill/>
        </p:spPr>
        <p:txBody>
          <a:bodyPr wrap="square" rtlCol="0">
            <a:spAutoFit/>
          </a:bodyPr>
          <a:lstStyle/>
          <a:p>
            <a:r>
              <a:rPr lang="en-US" sz="2000" dirty="0">
                <a:latin typeface="Cambria" pitchFamily="18" charset="0"/>
                <a:ea typeface="Cambria" pitchFamily="18" charset="0"/>
              </a:rPr>
              <a:t>This happens when the truck collides with another vehicle in his or her blind spot.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admin\Desktop\seo data\yorklawcorp.com\images\logo image.png"/>
          <p:cNvPicPr>
            <a:picLocks noChangeAspect="1" noChangeArrowheads="1"/>
          </p:cNvPicPr>
          <p:nvPr/>
        </p:nvPicPr>
        <p:blipFill>
          <a:blip r:embed="rId2"/>
          <a:srcRect/>
          <a:stretch>
            <a:fillRect/>
          </a:stretch>
        </p:blipFill>
        <p:spPr bwMode="auto">
          <a:xfrm>
            <a:off x="5915057" y="52370"/>
            <a:ext cx="3228975" cy="876300"/>
          </a:xfrm>
          <a:prstGeom prst="rect">
            <a:avLst/>
          </a:prstGeom>
          <a:noFill/>
        </p:spPr>
      </p:pic>
      <p:sp>
        <p:nvSpPr>
          <p:cNvPr id="3" name="TextBox 2"/>
          <p:cNvSpPr txBox="1"/>
          <p:nvPr/>
        </p:nvSpPr>
        <p:spPr>
          <a:xfrm>
            <a:off x="857224" y="1285860"/>
            <a:ext cx="4000528" cy="477054"/>
          </a:xfrm>
          <a:prstGeom prst="rect">
            <a:avLst/>
          </a:prstGeom>
          <a:noFill/>
        </p:spPr>
        <p:txBody>
          <a:bodyPr wrap="square" rtlCol="0">
            <a:spAutoFit/>
          </a:bodyPr>
          <a:lstStyle/>
          <a:p>
            <a:pPr>
              <a:buFont typeface="Wingdings" pitchFamily="2" charset="2"/>
              <a:buChar char="Ø"/>
            </a:pPr>
            <a:r>
              <a:rPr lang="en-US" sz="2500" b="1" dirty="0">
                <a:solidFill>
                  <a:schemeClr val="accent1"/>
                </a:solidFill>
                <a:latin typeface="Cambria" pitchFamily="18" charset="0"/>
                <a:ea typeface="Cambria" pitchFamily="18" charset="0"/>
              </a:rPr>
              <a:t>Brake </a:t>
            </a:r>
            <a:r>
              <a:rPr lang="en-US" sz="2500" b="1" dirty="0" smtClean="0">
                <a:solidFill>
                  <a:schemeClr val="accent1"/>
                </a:solidFill>
                <a:latin typeface="Cambria" pitchFamily="18" charset="0"/>
                <a:ea typeface="Cambria" pitchFamily="18" charset="0"/>
              </a:rPr>
              <a:t>failure:</a:t>
            </a:r>
            <a:endParaRPr lang="en-US" sz="2500" b="1" dirty="0">
              <a:solidFill>
                <a:schemeClr val="accent1"/>
              </a:solidFill>
              <a:latin typeface="Cambria" pitchFamily="18" charset="0"/>
              <a:ea typeface="Cambria" pitchFamily="18" charset="0"/>
            </a:endParaRPr>
          </a:p>
        </p:txBody>
      </p:sp>
      <p:sp>
        <p:nvSpPr>
          <p:cNvPr id="4" name="TextBox 3"/>
          <p:cNvSpPr txBox="1"/>
          <p:nvPr/>
        </p:nvSpPr>
        <p:spPr>
          <a:xfrm>
            <a:off x="1071538" y="1857364"/>
            <a:ext cx="7500990" cy="1631216"/>
          </a:xfrm>
          <a:prstGeom prst="rect">
            <a:avLst/>
          </a:prstGeom>
          <a:noFill/>
        </p:spPr>
        <p:txBody>
          <a:bodyPr wrap="square" rtlCol="0">
            <a:spAutoFit/>
          </a:bodyPr>
          <a:lstStyle/>
          <a:p>
            <a:r>
              <a:rPr lang="en-US" sz="2000" dirty="0" smtClean="0">
                <a:latin typeface="Cambria" pitchFamily="18" charset="0"/>
                <a:ea typeface="Cambria" pitchFamily="18" charset="0"/>
              </a:rPr>
              <a:t>This occurs if the brakes are too old, improperly maintained or improperly installed.  Accidents can also occur if the truck driver does not maintain a safe distance between his or her truck and the vehicle in front (big trucks take longer to stop since they are bigger).</a:t>
            </a:r>
            <a:endParaRPr lang="en-US" sz="2000" dirty="0">
              <a:latin typeface="Cambria" pitchFamily="18" charset="0"/>
              <a:ea typeface="Cambria" pitchFamily="18" charset="0"/>
            </a:endParaRPr>
          </a:p>
        </p:txBody>
      </p:sp>
      <p:sp>
        <p:nvSpPr>
          <p:cNvPr id="5" name="TextBox 4"/>
          <p:cNvSpPr txBox="1"/>
          <p:nvPr/>
        </p:nvSpPr>
        <p:spPr>
          <a:xfrm>
            <a:off x="857224" y="3714752"/>
            <a:ext cx="4071966" cy="477054"/>
          </a:xfrm>
          <a:prstGeom prst="rect">
            <a:avLst/>
          </a:prstGeom>
          <a:noFill/>
        </p:spPr>
        <p:txBody>
          <a:bodyPr wrap="square" rtlCol="0">
            <a:spAutoFit/>
          </a:bodyPr>
          <a:lstStyle/>
          <a:p>
            <a:pPr>
              <a:buFont typeface="Wingdings" pitchFamily="2" charset="2"/>
              <a:buChar char="Ø"/>
            </a:pPr>
            <a:r>
              <a:rPr lang="en-US" sz="2500" b="1" dirty="0">
                <a:solidFill>
                  <a:schemeClr val="accent1"/>
                </a:solidFill>
                <a:latin typeface="Cambria" pitchFamily="18" charset="0"/>
                <a:ea typeface="Cambria" pitchFamily="18" charset="0"/>
              </a:rPr>
              <a:t>Head-on </a:t>
            </a:r>
            <a:r>
              <a:rPr lang="en-US" sz="2500" b="1" dirty="0" smtClean="0">
                <a:solidFill>
                  <a:schemeClr val="accent1"/>
                </a:solidFill>
                <a:latin typeface="Cambria" pitchFamily="18" charset="0"/>
                <a:ea typeface="Cambria" pitchFamily="18" charset="0"/>
              </a:rPr>
              <a:t>collisions:</a:t>
            </a:r>
            <a:endParaRPr lang="en-US" sz="2500" b="1" dirty="0">
              <a:solidFill>
                <a:schemeClr val="accent1"/>
              </a:solidFill>
              <a:latin typeface="Cambria" pitchFamily="18" charset="0"/>
              <a:ea typeface="Cambria" pitchFamily="18" charset="0"/>
            </a:endParaRPr>
          </a:p>
        </p:txBody>
      </p:sp>
      <p:sp>
        <p:nvSpPr>
          <p:cNvPr id="6" name="TextBox 5"/>
          <p:cNvSpPr txBox="1"/>
          <p:nvPr/>
        </p:nvSpPr>
        <p:spPr>
          <a:xfrm>
            <a:off x="1000100" y="4286256"/>
            <a:ext cx="7143800" cy="1015663"/>
          </a:xfrm>
          <a:prstGeom prst="rect">
            <a:avLst/>
          </a:prstGeom>
          <a:noFill/>
        </p:spPr>
        <p:txBody>
          <a:bodyPr wrap="square" rtlCol="0">
            <a:spAutoFit/>
          </a:bodyPr>
          <a:lstStyle/>
          <a:p>
            <a:r>
              <a:rPr lang="en-US" sz="2000" dirty="0" smtClean="0">
                <a:latin typeface="Cambria" pitchFamily="18" charset="0"/>
                <a:ea typeface="Cambria" pitchFamily="18" charset="0"/>
              </a:rPr>
              <a:t>This occurs when a truck collides with an oncoming vehicle and almost always results in fatalities.  These accidents will often occur if the truck or vehicle drifts into the oncoming lane.</a:t>
            </a:r>
            <a:endParaRPr lang="en-US" sz="2000" dirty="0">
              <a:latin typeface="Cambria" pitchFamily="18" charset="0"/>
              <a:ea typeface="Cambria"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admin\Desktop\seo data\yorklawcorp.com\images\logo image.png"/>
          <p:cNvPicPr>
            <a:picLocks noChangeAspect="1" noChangeArrowheads="1"/>
          </p:cNvPicPr>
          <p:nvPr/>
        </p:nvPicPr>
        <p:blipFill>
          <a:blip r:embed="rId2"/>
          <a:srcRect/>
          <a:stretch>
            <a:fillRect/>
          </a:stretch>
        </p:blipFill>
        <p:spPr bwMode="auto">
          <a:xfrm>
            <a:off x="5915057" y="52370"/>
            <a:ext cx="3228975" cy="876300"/>
          </a:xfrm>
          <a:prstGeom prst="rect">
            <a:avLst/>
          </a:prstGeom>
          <a:noFill/>
        </p:spPr>
      </p:pic>
      <p:sp>
        <p:nvSpPr>
          <p:cNvPr id="3" name="TextBox 2"/>
          <p:cNvSpPr txBox="1"/>
          <p:nvPr/>
        </p:nvSpPr>
        <p:spPr>
          <a:xfrm>
            <a:off x="785786" y="928670"/>
            <a:ext cx="3571900" cy="646331"/>
          </a:xfrm>
          <a:prstGeom prst="rect">
            <a:avLst/>
          </a:prstGeom>
          <a:noFill/>
        </p:spPr>
        <p:txBody>
          <a:bodyPr wrap="square" rtlCol="0">
            <a:spAutoFit/>
          </a:bodyPr>
          <a:lstStyle/>
          <a:p>
            <a:r>
              <a:rPr lang="en-IN" sz="3600" b="1" dirty="0" smtClean="0">
                <a:solidFill>
                  <a:schemeClr val="accent1"/>
                </a:solidFill>
                <a:latin typeface="Cambria" pitchFamily="18" charset="0"/>
                <a:ea typeface="Cambria" pitchFamily="18" charset="0"/>
              </a:rPr>
              <a:t>Contact us:</a:t>
            </a:r>
            <a:endParaRPr lang="en-US" sz="3600" b="1" dirty="0">
              <a:solidFill>
                <a:schemeClr val="accent1"/>
              </a:solidFill>
              <a:latin typeface="Cambria" pitchFamily="18" charset="0"/>
              <a:ea typeface="Cambria" pitchFamily="18" charset="0"/>
            </a:endParaRPr>
          </a:p>
        </p:txBody>
      </p:sp>
      <p:pic>
        <p:nvPicPr>
          <p:cNvPr id="4" name="Picture 2" descr="C:\Users\admin\Desktop\seo data\barnummech.com\images\contact us.pn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1916832"/>
            <a:ext cx="9144000" cy="5019734"/>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extBox 4"/>
          <p:cNvSpPr txBox="1"/>
          <p:nvPr/>
        </p:nvSpPr>
        <p:spPr>
          <a:xfrm>
            <a:off x="4071934" y="2357430"/>
            <a:ext cx="4500594" cy="369332"/>
          </a:xfrm>
          <a:prstGeom prst="rect">
            <a:avLst/>
          </a:prstGeom>
          <a:noFill/>
        </p:spPr>
        <p:txBody>
          <a:bodyPr wrap="square" rtlCol="0">
            <a:spAutoFit/>
          </a:bodyPr>
          <a:lstStyle/>
          <a:p>
            <a:endParaRPr lang="en-US" dirty="0"/>
          </a:p>
        </p:txBody>
      </p:sp>
      <p:sp>
        <p:nvSpPr>
          <p:cNvPr id="6" name="TextBox 5"/>
          <p:cNvSpPr txBox="1"/>
          <p:nvPr/>
        </p:nvSpPr>
        <p:spPr>
          <a:xfrm>
            <a:off x="2428860" y="2285992"/>
            <a:ext cx="6072230" cy="430887"/>
          </a:xfrm>
          <a:prstGeom prst="rect">
            <a:avLst/>
          </a:prstGeom>
          <a:noFill/>
        </p:spPr>
        <p:txBody>
          <a:bodyPr wrap="square" rtlCol="0">
            <a:spAutoFit/>
          </a:bodyPr>
          <a:lstStyle/>
          <a:p>
            <a:r>
              <a:rPr lang="en-IN" sz="2200" b="1" dirty="0" smtClean="0">
                <a:latin typeface="Cambria" pitchFamily="18" charset="0"/>
                <a:ea typeface="Cambria" pitchFamily="18" charset="0"/>
              </a:rPr>
              <a:t>Visit Here: </a:t>
            </a:r>
            <a:r>
              <a:rPr lang="en-IN" sz="2200" b="1" dirty="0" smtClean="0">
                <a:latin typeface="Cambria" pitchFamily="18" charset="0"/>
                <a:ea typeface="Cambria" pitchFamily="18" charset="0"/>
                <a:hlinkClick r:id="rId4"/>
              </a:rPr>
              <a:t>https://www.yorklawcorp.com</a:t>
            </a:r>
            <a:endParaRPr lang="en-US" sz="2200" b="1" dirty="0">
              <a:latin typeface="Cambria" pitchFamily="18" charset="0"/>
              <a:ea typeface="Cambria" pitchFamily="18" charset="0"/>
            </a:endParaRPr>
          </a:p>
        </p:txBody>
      </p:sp>
      <p:sp>
        <p:nvSpPr>
          <p:cNvPr id="7" name="TextBox 6"/>
          <p:cNvSpPr txBox="1"/>
          <p:nvPr/>
        </p:nvSpPr>
        <p:spPr>
          <a:xfrm>
            <a:off x="3071802" y="2786058"/>
            <a:ext cx="4357718" cy="477054"/>
          </a:xfrm>
          <a:prstGeom prst="rect">
            <a:avLst/>
          </a:prstGeom>
          <a:noFill/>
        </p:spPr>
        <p:txBody>
          <a:bodyPr wrap="square" rtlCol="0">
            <a:spAutoFit/>
          </a:bodyPr>
          <a:lstStyle/>
          <a:p>
            <a:r>
              <a:rPr lang="en-IN" sz="2500" b="1" dirty="0" smtClean="0">
                <a:latin typeface="Cambria" pitchFamily="18" charset="0"/>
                <a:ea typeface="Cambria" pitchFamily="18" charset="0"/>
              </a:rPr>
              <a:t>Contact: 800-939-1832</a:t>
            </a:r>
            <a:endParaRPr lang="en-US" sz="2500" b="1" dirty="0">
              <a:latin typeface="Cambria" pitchFamily="18" charset="0"/>
              <a:ea typeface="Cambria" pitchFamily="18" charset="0"/>
            </a:endParaRPr>
          </a:p>
        </p:txBody>
      </p:sp>
      <p:sp>
        <p:nvSpPr>
          <p:cNvPr id="8" name="TextBox 7"/>
          <p:cNvSpPr txBox="1"/>
          <p:nvPr/>
        </p:nvSpPr>
        <p:spPr>
          <a:xfrm>
            <a:off x="2714612" y="3286124"/>
            <a:ext cx="5643602" cy="430887"/>
          </a:xfrm>
          <a:prstGeom prst="rect">
            <a:avLst/>
          </a:prstGeom>
          <a:noFill/>
        </p:spPr>
        <p:txBody>
          <a:bodyPr wrap="square" rtlCol="0">
            <a:spAutoFit/>
          </a:bodyPr>
          <a:lstStyle/>
          <a:p>
            <a:r>
              <a:rPr lang="en-IN" sz="2200" b="1" dirty="0" smtClean="0">
                <a:latin typeface="Cambria" pitchFamily="18" charset="0"/>
                <a:ea typeface="Cambria" pitchFamily="18" charset="0"/>
              </a:rPr>
              <a:t>Email ID: info@yorklawcorp.com</a:t>
            </a:r>
            <a:endParaRPr lang="en-US" sz="2200" b="1" dirty="0">
              <a:latin typeface="Cambria" pitchFamily="18" charset="0"/>
              <a:ea typeface="Cambria"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40</TotalTime>
  <Words>286</Words>
  <Application>Microsoft Office PowerPoint</Application>
  <PresentationFormat>On-screen Show (4:3)</PresentationFormat>
  <Paragraphs>35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Concourse</vt:lpstr>
      <vt:lpstr>Truck Accident Lawyer Sacramento</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Truck Accident Lawyer Sacramento</dc:title>
  <dc:creator>admin</dc:creator>
  <cp:lastModifiedBy>admin</cp:lastModifiedBy>
  <cp:revision>5</cp:revision>
  <dcterms:created xsi:type="dcterms:W3CDTF">2021-03-03T06:39:13Z</dcterms:created>
  <dcterms:modified xsi:type="dcterms:W3CDTF">2021-03-03T07:20:01Z</dcterms:modified>
</cp:coreProperties>
</file>